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2" r:id="rId4"/>
    <p:sldId id="261" r:id="rId5"/>
    <p:sldId id="267" r:id="rId6"/>
    <p:sldId id="265" r:id="rId7"/>
    <p:sldId id="268" r:id="rId8"/>
    <p:sldId id="279" r:id="rId9"/>
    <p:sldId id="271" r:id="rId10"/>
    <p:sldId id="280" r:id="rId11"/>
    <p:sldId id="283" r:id="rId12"/>
    <p:sldId id="282" r:id="rId13"/>
    <p:sldId id="272" r:id="rId14"/>
  </p:sldIdLst>
  <p:sldSz cx="9144000" cy="6858000" type="screen4x3"/>
  <p:notesSz cx="6858000" cy="93138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AD0"/>
    <a:srgbClr val="FFF2B9"/>
    <a:srgbClr val="FFCC00"/>
    <a:srgbClr val="336600"/>
    <a:srgbClr val="034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5020" autoAdjust="0"/>
  </p:normalViewPr>
  <p:slideViewPr>
    <p:cSldViewPr>
      <p:cViewPr varScale="1">
        <p:scale>
          <a:sx n="99" d="100"/>
          <a:sy n="99" d="100"/>
        </p:scale>
        <p:origin x="-19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0" y="-10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Collisions at All Intersections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Types</c:v>
                </c:pt>
              </c:strCache>
            </c:strRef>
          </c:tx>
          <c:spPr>
            <a:effectLst/>
          </c:spPr>
          <c:marker>
            <c:symbol val="none"/>
          </c:marker>
          <c:dPt>
            <c:idx val="1"/>
            <c:bubble3D val="0"/>
            <c:spPr>
              <a:effectLst/>
            </c:spPr>
          </c:dPt>
          <c:dPt>
            <c:idx val="2"/>
            <c:bubble3D val="0"/>
            <c:spPr>
              <a:effectLst/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1833</c:v>
                </c:pt>
                <c:pt idx="1">
                  <c:v>1506</c:v>
                </c:pt>
                <c:pt idx="2">
                  <c:v>1056</c:v>
                </c:pt>
                <c:pt idx="3">
                  <c:v>1026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Broadside</c:v>
                </c:pt>
              </c:strCache>
            </c:strRef>
          </c:tx>
          <c:spPr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c:spPr>
          <c:marker>
            <c:symbol val="none"/>
          </c:marker>
          <c:dPt>
            <c:idx val="2"/>
            <c:bubble3D val="0"/>
            <c:spPr>
              <a:effectLst/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630</c:v>
                </c:pt>
                <c:pt idx="1">
                  <c:v>472</c:v>
                </c:pt>
                <c:pt idx="2">
                  <c:v>380</c:v>
                </c:pt>
                <c:pt idx="3">
                  <c:v>359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Rear-End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marker>
            <c:symbol val="none"/>
          </c:marker>
          <c:dPt>
            <c:idx val="1"/>
            <c:bubble3D val="0"/>
          </c:dPt>
          <c:dPt>
            <c:idx val="2"/>
            <c:bubble3D val="0"/>
            <c:spPr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545</c:v>
                </c:pt>
                <c:pt idx="1">
                  <c:v>463</c:v>
                </c:pt>
                <c:pt idx="2">
                  <c:v>314</c:v>
                </c:pt>
                <c:pt idx="3">
                  <c:v>296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51456"/>
        <c:axId val="23652992"/>
      </c:lineChart>
      <c:catAx>
        <c:axId val="2365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52992"/>
        <c:crosses val="autoZero"/>
        <c:auto val="1"/>
        <c:lblAlgn val="ctr"/>
        <c:lblOffset val="100"/>
        <c:noMultiLvlLbl val="0"/>
      </c:catAx>
      <c:valAx>
        <c:axId val="23652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 smtClean="0"/>
                  <a:t>Collisions</a:t>
                </a:r>
                <a:endParaRPr lang="en-US" sz="1100" dirty="0"/>
              </a:p>
            </c:rich>
          </c:tx>
          <c:layout/>
          <c:overlay val="0"/>
        </c:title>
        <c:numFmt formatCode="#,##0" sourceLinked="1"/>
        <c:majorTickMark val="cross"/>
        <c:minorTickMark val="cross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36514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98" cy="466319"/>
          </a:xfrm>
          <a:prstGeom prst="rect">
            <a:avLst/>
          </a:prstGeom>
        </p:spPr>
        <p:txBody>
          <a:bodyPr vert="horz" lIns="89620" tIns="44810" rIns="89620" bIns="448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88" y="1"/>
            <a:ext cx="2971598" cy="466319"/>
          </a:xfrm>
          <a:prstGeom prst="rect">
            <a:avLst/>
          </a:prstGeom>
        </p:spPr>
        <p:txBody>
          <a:bodyPr vert="horz" lIns="89620" tIns="44810" rIns="89620" bIns="44810" rtlCol="0"/>
          <a:lstStyle>
            <a:lvl1pPr algn="r">
              <a:defRPr sz="1200"/>
            </a:lvl1pPr>
          </a:lstStyle>
          <a:p>
            <a:fld id="{1CDB45DF-8678-4F47-9086-38A4EEC91E5C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980"/>
            <a:ext cx="2971598" cy="466319"/>
          </a:xfrm>
          <a:prstGeom prst="rect">
            <a:avLst/>
          </a:prstGeom>
        </p:spPr>
        <p:txBody>
          <a:bodyPr vert="horz" lIns="89620" tIns="44810" rIns="89620" bIns="448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88" y="8845980"/>
            <a:ext cx="2971598" cy="466319"/>
          </a:xfrm>
          <a:prstGeom prst="rect">
            <a:avLst/>
          </a:prstGeom>
        </p:spPr>
        <p:txBody>
          <a:bodyPr vert="horz" lIns="89620" tIns="44810" rIns="89620" bIns="44810" rtlCol="0" anchor="b"/>
          <a:lstStyle>
            <a:lvl1pPr algn="r">
              <a:defRPr sz="1200"/>
            </a:lvl1pPr>
          </a:lstStyle>
          <a:p>
            <a:fld id="{B222C621-BFC8-4F6C-BEE9-B7BAD381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7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24085"/>
            <a:ext cx="5029200" cy="41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5223DC-C73E-43E5-998A-80CBA3E839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59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D75FE-25F3-489C-AB21-0809627D1FE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  <a:r>
              <a:rPr lang="en-US" baseline="0" dirty="0" smtClean="0"/>
              <a:t> fund savings of $235,868.33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23DC-C73E-43E5-998A-80CBA3E839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9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moves are</a:t>
            </a:r>
            <a:r>
              <a:rPr lang="en-US" baseline="0" dirty="0" smtClean="0"/>
              <a:t> in addition to the 8 moves allowed by the First Amendment to the Contract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Revenue $1,518,750 includes 5 Caltrans camera moves.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Bob may mention that if we use the 8 moves to relocate the cameras at intersections which no longer meet the safety criteria we could make up that revenue</a:t>
            </a:r>
          </a:p>
          <a:p>
            <a:r>
              <a:rPr lang="en-US" baseline="0" dirty="0" smtClean="0"/>
              <a:t> - we may never find 8 new locations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23DC-C73E-43E5-998A-80CBA3E8395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5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 sure if this is correct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23DC-C73E-43E5-998A-80CBA3E8395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 up to 8 moves at no cost to the City</a:t>
            </a:r>
          </a:p>
          <a:p>
            <a:r>
              <a:rPr lang="en-US" dirty="0" smtClean="0"/>
              <a:t>$3,850 per month per camera (cameras)</a:t>
            </a:r>
          </a:p>
          <a:p>
            <a:r>
              <a:rPr lang="en-US" dirty="0" smtClean="0"/>
              <a:t>$5,400 per month per camera (6 cameras until 5 years 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23DC-C73E-43E5-998A-80CBA3E8395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Camera locations selected based on:</a:t>
            </a:r>
          </a:p>
          <a:p>
            <a:r>
              <a:rPr lang="en-US" baseline="0" dirty="0" smtClean="0"/>
              <a:t>	- Frequency of traffic collisions</a:t>
            </a:r>
          </a:p>
          <a:p>
            <a:r>
              <a:rPr lang="en-US" baseline="0" dirty="0" smtClean="0"/>
              <a:t>	- Number of red light runners</a:t>
            </a:r>
          </a:p>
          <a:p>
            <a:r>
              <a:rPr lang="en-US" baseline="0" dirty="0" smtClean="0"/>
              <a:t>	- Other risk criteria</a:t>
            </a:r>
          </a:p>
          <a:p>
            <a:r>
              <a:rPr lang="en-US" baseline="0" dirty="0" smtClean="0"/>
              <a:t>		- Close proximity to schools, hospitals,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23DC-C73E-43E5-998A-80CBA3E839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0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Cameras are a tool in the Traffic Safety arsenal and  are not the sole factor in accident reduction but are believed to play a crucial role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23DC-C73E-43E5-998A-80CBA3E839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8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Possible</a:t>
            </a:r>
            <a:r>
              <a:rPr lang="en-US" dirty="0" smtClean="0"/>
              <a:t> spillover effect of increased driver safety at intersections throughout city </a:t>
            </a:r>
          </a:p>
          <a:p>
            <a:endParaRPr lang="en-US" dirty="0" smtClean="0"/>
          </a:p>
          <a:p>
            <a:r>
              <a:rPr lang="en-US" dirty="0" smtClean="0"/>
              <a:t>Other possible factors contributing to increased driver safety are the economic</a:t>
            </a:r>
            <a:r>
              <a:rPr lang="en-US" baseline="0" dirty="0" smtClean="0"/>
              <a:t> downturn, capacity improvements, among other factors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 Enforcement Cameras are a traffic safety tool and are part of the City’s traffic safety program.  Are not the sole factor to the improvement of safety.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23DC-C73E-43E5-998A-80CBA3E839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8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March 2007 was chosen because it is the first complete month where no warnings</a:t>
            </a:r>
            <a:r>
              <a:rPr lang="en-US" dirty="0" smtClean="0"/>
              <a:t> were being issued, kinks were working out by this time.  First solid month of the program</a:t>
            </a:r>
          </a:p>
          <a:p>
            <a:r>
              <a:rPr lang="en-US" baseline="0" dirty="0" smtClean="0"/>
              <a:t>March</a:t>
            </a:r>
            <a:r>
              <a:rPr lang="en-US" dirty="0" smtClean="0"/>
              <a:t> continued to be used to </a:t>
            </a:r>
            <a:r>
              <a:rPr lang="en-US" dirty="0" err="1" smtClean="0"/>
              <a:t>compair</a:t>
            </a:r>
            <a:r>
              <a:rPr lang="en-US" dirty="0" smtClean="0"/>
              <a:t> similar weather and traffic conditions.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23DC-C73E-43E5-998A-80CBA3E839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1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Caltrans intersections include </a:t>
            </a:r>
          </a:p>
          <a:p>
            <a:r>
              <a:rPr lang="en-US" dirty="0" smtClean="0"/>
              <a:t>-Tyler and 91 </a:t>
            </a:r>
            <a:r>
              <a:rPr lang="en-US" dirty="0" err="1" smtClean="0"/>
              <a:t>Fwy</a:t>
            </a:r>
            <a:r>
              <a:rPr lang="en-US" dirty="0" smtClean="0"/>
              <a:t> (1 camera)</a:t>
            </a:r>
          </a:p>
          <a:p>
            <a:r>
              <a:rPr lang="en-US" dirty="0" smtClean="0"/>
              <a:t>-Arlington and Indiana (2 cameras)</a:t>
            </a:r>
          </a:p>
          <a:p>
            <a:r>
              <a:rPr lang="en-US" dirty="0" smtClean="0"/>
              <a:t>-Fourteenth and Mulberry (2 Cameras)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23DC-C73E-43E5-998A-80CBA3E839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43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Camera location was requested by 2 Moreno Valley resident complaining of the gridlock and red light running at the intersection</a:t>
            </a:r>
          </a:p>
          <a:p>
            <a:endParaRPr lang="en-US" dirty="0" smtClean="0"/>
          </a:p>
          <a:p>
            <a:r>
              <a:rPr lang="en-US" dirty="0" smtClean="0"/>
              <a:t>Red light running and collision data was reviewed and it was determined that this intersection would benefit from a camera</a:t>
            </a:r>
          </a:p>
          <a:p>
            <a:endParaRPr lang="en-US" dirty="0"/>
          </a:p>
          <a:p>
            <a:r>
              <a:rPr lang="en-US" dirty="0" smtClean="0"/>
              <a:t>Camera monitors EB Canyon Springs Parkway.</a:t>
            </a:r>
          </a:p>
          <a:p>
            <a:endParaRPr lang="en-US" dirty="0" smtClean="0"/>
          </a:p>
          <a:p>
            <a:r>
              <a:rPr lang="en-US" dirty="0" smtClean="0"/>
              <a:t>Violations technically occur in Riverside City limits but do to the configuration of the intersection the face camera was installed in Moreno Valley.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23DC-C73E-43E5-998A-80CBA3E839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4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Estimated revenue 1,518,750</a:t>
            </a:r>
          </a:p>
          <a:p>
            <a:r>
              <a:rPr lang="en-US" baseline="0" dirty="0" smtClean="0"/>
              <a:t>Estimated expenditures </a:t>
            </a:r>
            <a:r>
              <a:rPr lang="en-US" baseline="0" dirty="0" smtClean="0"/>
              <a:t>2,130,190</a:t>
            </a:r>
            <a:endParaRPr lang="en-US" baseline="0" dirty="0" smtClean="0"/>
          </a:p>
          <a:p>
            <a:r>
              <a:rPr lang="en-US" baseline="0" dirty="0" smtClean="0"/>
              <a:t>includes moving of cameras to new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23DC-C73E-43E5-998A-80CBA3E839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3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0" name="Group 37"/>
          <p:cNvGrpSpPr>
            <a:grpSpLocks/>
          </p:cNvGrpSpPr>
          <p:nvPr userDrawn="1"/>
        </p:nvGrpSpPr>
        <p:grpSpPr bwMode="auto">
          <a:xfrm rot="16200000">
            <a:off x="3505200" y="-3200400"/>
            <a:ext cx="304800" cy="7010400"/>
            <a:chOff x="0" y="0"/>
            <a:chExt cx="432" cy="4320"/>
          </a:xfrm>
        </p:grpSpPr>
        <p:sp>
          <p:nvSpPr>
            <p:cNvPr id="2" name="Rectangle 38"/>
            <p:cNvSpPr>
              <a:spLocks noChangeArrowheads="1"/>
            </p:cNvSpPr>
            <p:nvPr/>
          </p:nvSpPr>
          <p:spPr bwMode="auto">
            <a:xfrm>
              <a:off x="0" y="0"/>
              <a:ext cx="432" cy="4320"/>
            </a:xfrm>
            <a:prstGeom prst="rect">
              <a:avLst/>
            </a:prstGeom>
            <a:solidFill>
              <a:srgbClr val="003366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l">
                <a:defRPr/>
              </a:pPr>
              <a:endParaRPr lang="en-US" dirty="0">
                <a:latin typeface="Gill Sans MT" pitchFamily="34" charset="0"/>
                <a:ea typeface="+mn-ea"/>
              </a:endParaRPr>
            </a:p>
          </p:txBody>
        </p:sp>
        <p:sp>
          <p:nvSpPr>
            <p:cNvPr id="3" name="Line 39"/>
            <p:cNvSpPr>
              <a:spLocks noChangeShapeType="1"/>
            </p:cNvSpPr>
            <p:nvPr/>
          </p:nvSpPr>
          <p:spPr bwMode="auto">
            <a:xfrm>
              <a:off x="432" y="0"/>
              <a:ext cx="0" cy="43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43032" name="Line 24"/>
          <p:cNvSpPr>
            <a:spLocks noChangeShapeType="1"/>
          </p:cNvSpPr>
          <p:nvPr userDrawn="1"/>
        </p:nvSpPr>
        <p:spPr bwMode="auto">
          <a:xfrm>
            <a:off x="152400" y="533400"/>
            <a:ext cx="7772400" cy="0"/>
          </a:xfrm>
          <a:prstGeom prst="line">
            <a:avLst/>
          </a:prstGeom>
          <a:noFill/>
          <a:ln w="635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D9012-E242-4332-9D7F-9DB5861FA1D1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9225" name="Picture 9" descr="rivcmy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76200"/>
            <a:ext cx="163988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37"/>
          <p:cNvGrpSpPr>
            <a:grpSpLocks/>
          </p:cNvGrpSpPr>
          <p:nvPr userDrawn="1"/>
        </p:nvGrpSpPr>
        <p:grpSpPr bwMode="auto">
          <a:xfrm rot="16200000">
            <a:off x="4343400" y="2057400"/>
            <a:ext cx="457200" cy="9144000"/>
            <a:chOff x="0" y="0"/>
            <a:chExt cx="432" cy="4320"/>
          </a:xfrm>
        </p:grpSpPr>
        <p:sp>
          <p:nvSpPr>
            <p:cNvPr id="43046" name="Rectangle 38"/>
            <p:cNvSpPr>
              <a:spLocks noChangeArrowheads="1"/>
            </p:cNvSpPr>
            <p:nvPr/>
          </p:nvSpPr>
          <p:spPr bwMode="auto">
            <a:xfrm>
              <a:off x="0" y="0"/>
              <a:ext cx="432" cy="4320"/>
            </a:xfrm>
            <a:prstGeom prst="rect">
              <a:avLst/>
            </a:prstGeom>
            <a:solidFill>
              <a:srgbClr val="003366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l">
                <a:defRPr/>
              </a:pPr>
              <a:endParaRPr lang="en-US" dirty="0">
                <a:latin typeface="Gill Sans MT" pitchFamily="34" charset="0"/>
                <a:ea typeface="+mn-ea"/>
              </a:endParaRPr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>
              <a:off x="432" y="0"/>
              <a:ext cx="0" cy="43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524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1336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600"/>
            </a:lvl3pPr>
            <a:lvl4pPr>
              <a:defRPr sz="25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600"/>
            </a:lvl3pPr>
            <a:lvl4pPr>
              <a:defRPr sz="25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7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3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90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600"/>
            </a:lvl3pPr>
            <a:lvl4pPr>
              <a:defRPr sz="25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600"/>
            </a:lvl3pPr>
            <a:lvl4pPr>
              <a:defRPr sz="25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4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300"/>
            </a:lvl3pPr>
            <a:lvl4pPr>
              <a:defRPr sz="22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300"/>
            </a:lvl3pPr>
            <a:lvl4pPr>
              <a:defRPr sz="22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60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56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7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7"/>
          <p:cNvGrpSpPr>
            <a:grpSpLocks/>
          </p:cNvGrpSpPr>
          <p:nvPr userDrawn="1"/>
        </p:nvGrpSpPr>
        <p:grpSpPr bwMode="auto">
          <a:xfrm rot="16200000">
            <a:off x="4076700" y="-4076700"/>
            <a:ext cx="990600" cy="9144000"/>
            <a:chOff x="0" y="0"/>
            <a:chExt cx="432" cy="4320"/>
          </a:xfrm>
        </p:grpSpPr>
        <p:sp>
          <p:nvSpPr>
            <p:cNvPr id="2" name="Rectangle 38"/>
            <p:cNvSpPr>
              <a:spLocks noChangeArrowheads="1"/>
            </p:cNvSpPr>
            <p:nvPr/>
          </p:nvSpPr>
          <p:spPr bwMode="auto">
            <a:xfrm>
              <a:off x="0" y="0"/>
              <a:ext cx="432" cy="4320"/>
            </a:xfrm>
            <a:prstGeom prst="rect">
              <a:avLst/>
            </a:prstGeom>
            <a:solidFill>
              <a:srgbClr val="003366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l">
                <a:defRPr/>
              </a:pPr>
              <a:endParaRPr lang="en-US" dirty="0">
                <a:latin typeface="Gill Sans MT" pitchFamily="34" charset="0"/>
                <a:ea typeface="+mn-ea"/>
              </a:endParaRPr>
            </a:p>
          </p:txBody>
        </p:sp>
        <p:sp>
          <p:nvSpPr>
            <p:cNvPr id="3" name="Line 39"/>
            <p:cNvSpPr>
              <a:spLocks noChangeShapeType="1"/>
            </p:cNvSpPr>
            <p:nvPr/>
          </p:nvSpPr>
          <p:spPr bwMode="auto">
            <a:xfrm>
              <a:off x="432" y="0"/>
              <a:ext cx="0" cy="43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58" name="Group 37"/>
          <p:cNvGrpSpPr>
            <a:grpSpLocks/>
          </p:cNvGrpSpPr>
          <p:nvPr userDrawn="1"/>
        </p:nvGrpSpPr>
        <p:grpSpPr bwMode="auto">
          <a:xfrm rot="16200000">
            <a:off x="3865562" y="2687638"/>
            <a:ext cx="269875" cy="7696200"/>
            <a:chOff x="0" y="0"/>
            <a:chExt cx="432" cy="4320"/>
          </a:xfrm>
        </p:grpSpPr>
        <p:sp>
          <p:nvSpPr>
            <p:cNvPr id="43046" name="Rectangle 38"/>
            <p:cNvSpPr>
              <a:spLocks noChangeArrowheads="1"/>
            </p:cNvSpPr>
            <p:nvPr/>
          </p:nvSpPr>
          <p:spPr bwMode="auto">
            <a:xfrm>
              <a:off x="0" y="0"/>
              <a:ext cx="432" cy="4320"/>
            </a:xfrm>
            <a:prstGeom prst="rect">
              <a:avLst/>
            </a:prstGeom>
            <a:solidFill>
              <a:srgbClr val="003366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l">
                <a:defRPr/>
              </a:pPr>
              <a:endParaRPr lang="en-US" dirty="0">
                <a:latin typeface="Gill Sans MT" pitchFamily="34" charset="0"/>
                <a:ea typeface="+mn-ea"/>
              </a:endParaRPr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>
              <a:off x="432" y="0"/>
              <a:ext cx="0" cy="43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304800" y="6372225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i="1" dirty="0">
                <a:solidFill>
                  <a:schemeClr val="bg1"/>
                </a:solidFill>
              </a:rPr>
              <a:t>Public Works Department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43" name="Picture 19" descr="rivcmyk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613400"/>
            <a:ext cx="102870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112" charset="-128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112" charset="-128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112" charset="-128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6861" y="2667000"/>
            <a:ext cx="8077200" cy="1600200"/>
          </a:xfrm>
        </p:spPr>
        <p:txBody>
          <a:bodyPr/>
          <a:lstStyle/>
          <a:p>
            <a:pPr algn="l"/>
            <a:r>
              <a:rPr lang="en-US" sz="3200" b="1" i="1" dirty="0" smtClean="0">
                <a:solidFill>
                  <a:schemeClr val="accent2"/>
                </a:solidFill>
              </a:rPr>
              <a:t>Photo Red Light Enforcement Program</a:t>
            </a:r>
          </a:p>
          <a:p>
            <a:pPr algn="l"/>
            <a:r>
              <a:rPr lang="en-US" sz="3200" b="1" i="1" dirty="0" smtClean="0">
                <a:solidFill>
                  <a:schemeClr val="accent2"/>
                </a:solidFill>
              </a:rPr>
              <a:t>Update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066800" y="4800602"/>
            <a:ext cx="746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4986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Public Safety Committee</a:t>
            </a:r>
          </a:p>
          <a:p>
            <a:pPr algn="l">
              <a:spcBef>
                <a:spcPts val="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June 18, 2012</a:t>
            </a:r>
          </a:p>
          <a:p>
            <a:pPr algn="l">
              <a:spcBef>
                <a:spcPts val="0"/>
              </a:spcBef>
            </a:pPr>
            <a:r>
              <a:rPr lang="en-US" b="1" i="1" dirty="0" smtClean="0">
                <a:solidFill>
                  <a:schemeClr val="accent2"/>
                </a:solidFill>
              </a:rPr>
              <a:t>Item #2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77200" cy="5105400"/>
          </a:xfrm>
        </p:spPr>
        <p:txBody>
          <a:bodyPr/>
          <a:lstStyle/>
          <a:p>
            <a:r>
              <a:rPr lang="en-US" dirty="0"/>
              <a:t>Discontinue Program</a:t>
            </a:r>
          </a:p>
          <a:p>
            <a:pPr lvl="1"/>
            <a:r>
              <a:rPr lang="en-US" sz="2600" dirty="0"/>
              <a:t>Provide 60 day notice to Redflex upon Council </a:t>
            </a:r>
            <a:r>
              <a:rPr lang="en-US" sz="2600" dirty="0" smtClean="0"/>
              <a:t>approval</a:t>
            </a:r>
          </a:p>
          <a:p>
            <a:pPr lvl="1"/>
            <a:r>
              <a:rPr lang="en-US" sz="2600" dirty="0" smtClean="0"/>
              <a:t>Stop citation issuance</a:t>
            </a:r>
            <a:endParaRPr lang="en-US" sz="2600" dirty="0"/>
          </a:p>
          <a:p>
            <a:pPr lvl="1"/>
            <a:r>
              <a:rPr lang="en-US" sz="2600" dirty="0"/>
              <a:t>Resolve outstanding </a:t>
            </a:r>
            <a:r>
              <a:rPr lang="en-US" sz="2600" dirty="0" smtClean="0"/>
              <a:t>citations</a:t>
            </a:r>
          </a:p>
          <a:p>
            <a:pPr lvl="2"/>
            <a:r>
              <a:rPr lang="en-US" sz="2400" dirty="0" smtClean="0"/>
              <a:t>After </a:t>
            </a:r>
            <a:r>
              <a:rPr lang="en-US" sz="2400" dirty="0"/>
              <a:t>60 days citations may be resolved </a:t>
            </a:r>
            <a:r>
              <a:rPr lang="en-US" sz="2400" dirty="0" smtClean="0"/>
              <a:t>in court</a:t>
            </a:r>
          </a:p>
          <a:p>
            <a:pPr lvl="1"/>
            <a:r>
              <a:rPr lang="en-US" sz="2600" dirty="0" smtClean="0"/>
              <a:t>Fiscal </a:t>
            </a:r>
            <a:r>
              <a:rPr lang="en-US" sz="2600" dirty="0"/>
              <a:t>Impact to </a:t>
            </a:r>
            <a:r>
              <a:rPr lang="en-US" sz="2600" dirty="0" smtClean="0"/>
              <a:t>General </a:t>
            </a:r>
            <a:r>
              <a:rPr lang="en-US" sz="2600" dirty="0"/>
              <a:t>Fund </a:t>
            </a:r>
            <a:r>
              <a:rPr lang="en-US" sz="2600" dirty="0" smtClean="0"/>
              <a:t>to discontinue</a:t>
            </a:r>
            <a:endParaRPr lang="en-US" sz="2600" dirty="0"/>
          </a:p>
          <a:p>
            <a:pPr lvl="2"/>
            <a:r>
              <a:rPr lang="en-US" sz="2400" dirty="0"/>
              <a:t>Estimated revenue </a:t>
            </a:r>
            <a:r>
              <a:rPr lang="en-US" sz="2400" dirty="0" smtClean="0"/>
              <a:t>$253,000</a:t>
            </a:r>
            <a:endParaRPr lang="en-US" sz="2400" dirty="0"/>
          </a:p>
          <a:p>
            <a:pPr lvl="2"/>
            <a:r>
              <a:rPr lang="en-US" sz="2400" dirty="0"/>
              <a:t>Estimated expenditures </a:t>
            </a:r>
            <a:r>
              <a:rPr lang="en-US" sz="2400" dirty="0" smtClean="0"/>
              <a:t>$628,000</a:t>
            </a:r>
            <a:endParaRPr lang="en-US" sz="2400" dirty="0"/>
          </a:p>
          <a:p>
            <a:pPr lvl="2"/>
            <a:r>
              <a:rPr lang="en-US" sz="2400" dirty="0"/>
              <a:t>Necessary subsidy of </a:t>
            </a:r>
            <a:r>
              <a:rPr lang="en-US" sz="2400" dirty="0" smtClean="0"/>
              <a:t>$375,000</a:t>
            </a:r>
            <a:endParaRPr lang="en-US" sz="2500" dirty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/>
              <a:t>Fiscal 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914400"/>
          </a:xfrm>
        </p:spPr>
        <p:txBody>
          <a:bodyPr/>
          <a:lstStyle/>
          <a:p>
            <a:pPr algn="ctr"/>
            <a:r>
              <a:rPr lang="en-US" sz="2800" dirty="0"/>
              <a:t>Relocation Option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951288"/>
          </a:xfrm>
        </p:spPr>
        <p:txBody>
          <a:bodyPr/>
          <a:lstStyle/>
          <a:p>
            <a:r>
              <a:rPr lang="en-US" sz="2400" dirty="0"/>
              <a:t>Estimated revenue $1,519,000</a:t>
            </a:r>
          </a:p>
          <a:p>
            <a:r>
              <a:rPr lang="en-US" sz="2400" dirty="0"/>
              <a:t>Estimated expenditures $2,130,000</a:t>
            </a:r>
          </a:p>
          <a:p>
            <a:r>
              <a:rPr lang="en-US" sz="2400" dirty="0"/>
              <a:t>Necessary subsidy of $611,000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1184275"/>
          </a:xfrm>
        </p:spPr>
        <p:txBody>
          <a:bodyPr/>
          <a:lstStyle/>
          <a:p>
            <a:pPr algn="ctr"/>
            <a:r>
              <a:rPr lang="en-US" sz="2800" dirty="0"/>
              <a:t>Discontinue Program Option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041775" cy="3951288"/>
          </a:xfrm>
        </p:spPr>
        <p:txBody>
          <a:bodyPr/>
          <a:lstStyle/>
          <a:p>
            <a:r>
              <a:rPr lang="en-US" sz="2400" dirty="0"/>
              <a:t>Estimated revenue $253,000</a:t>
            </a:r>
          </a:p>
          <a:p>
            <a:r>
              <a:rPr lang="en-US" sz="2400" dirty="0"/>
              <a:t>Estimated expenditures $628,000</a:t>
            </a:r>
          </a:p>
          <a:p>
            <a:r>
              <a:rPr lang="en-US" sz="2400" dirty="0"/>
              <a:t>Necessary subsidy of $375,000</a:t>
            </a:r>
          </a:p>
          <a:p>
            <a:pPr lvl="1"/>
            <a:r>
              <a:rPr lang="en-US" sz="2300" dirty="0"/>
              <a:t>General Fund savings of $236,000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Alternative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3886200"/>
          </a:xfrm>
        </p:spPr>
        <p:txBody>
          <a:bodyPr/>
          <a:lstStyle/>
          <a:p>
            <a:r>
              <a:rPr lang="en-US" dirty="0" smtClean="0"/>
              <a:t>$300,000 credit </a:t>
            </a:r>
          </a:p>
          <a:p>
            <a:pPr lvl="1"/>
            <a:r>
              <a:rPr lang="en-US" sz="2600" dirty="0" smtClean="0"/>
              <a:t>$25,000 per month </a:t>
            </a:r>
          </a:p>
          <a:p>
            <a:r>
              <a:rPr lang="en-US" dirty="0" smtClean="0"/>
              <a:t>Allow City to move 5 identified cameras</a:t>
            </a:r>
          </a:p>
          <a:p>
            <a:pPr lvl="1"/>
            <a:r>
              <a:rPr lang="en-US" sz="2600" dirty="0" smtClean="0"/>
              <a:t>No cost to City</a:t>
            </a:r>
          </a:p>
          <a:p>
            <a:r>
              <a:rPr lang="en-US" dirty="0" smtClean="0"/>
              <a:t>Fiscal Impact</a:t>
            </a:r>
          </a:p>
          <a:p>
            <a:pPr lvl="1"/>
            <a:r>
              <a:rPr lang="en-US" dirty="0" smtClean="0"/>
              <a:t>Net Expenditures $1,830,000</a:t>
            </a:r>
          </a:p>
          <a:p>
            <a:pPr lvl="1"/>
            <a:r>
              <a:rPr lang="en-US" dirty="0" smtClean="0"/>
              <a:t>Receivable Fines $1,519,000</a:t>
            </a:r>
          </a:p>
          <a:p>
            <a:pPr lvl="1"/>
            <a:r>
              <a:rPr lang="en-US" dirty="0" smtClean="0"/>
              <a:t>GF Subsidy of $311,000</a:t>
            </a:r>
          </a:p>
        </p:txBody>
      </p:sp>
    </p:spTree>
    <p:extLst>
      <p:ext uri="{BB962C8B-B14F-4D97-AF65-F5344CB8AC3E}">
        <p14:creationId xmlns:p14="http://schemas.microsoft.com/office/powerpoint/2010/main" val="40641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Recommendation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3886200"/>
          </a:xfrm>
        </p:spPr>
        <p:txBody>
          <a:bodyPr/>
          <a:lstStyle/>
          <a:p>
            <a:r>
              <a:rPr lang="en-US" dirty="0" smtClean="0"/>
              <a:t>That the Public Safety Committee recommend that the City Council discontinue the Photo Red Light Enforcement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52016"/>
            <a:ext cx="6248400" cy="5205984"/>
          </a:xfrm>
        </p:spPr>
        <p:txBody>
          <a:bodyPr/>
          <a:lstStyle/>
          <a:p>
            <a:r>
              <a:rPr lang="en-US" dirty="0" smtClean="0"/>
              <a:t>July 2006 – Program approval</a:t>
            </a:r>
          </a:p>
          <a:p>
            <a:r>
              <a:rPr lang="en-US" dirty="0" smtClean="0"/>
              <a:t>August 2006 – </a:t>
            </a:r>
            <a:r>
              <a:rPr lang="en-US" dirty="0" err="1" smtClean="0"/>
              <a:t>Redflex</a:t>
            </a:r>
            <a:r>
              <a:rPr lang="en-US" dirty="0" smtClean="0"/>
              <a:t> agreement </a:t>
            </a:r>
          </a:p>
          <a:p>
            <a:r>
              <a:rPr lang="en-US" dirty="0" smtClean="0"/>
              <a:t>October 2011 – First </a:t>
            </a:r>
            <a:r>
              <a:rPr lang="en-US" dirty="0"/>
              <a:t>a</a:t>
            </a:r>
            <a:r>
              <a:rPr lang="en-US" dirty="0" smtClean="0"/>
              <a:t>mendment to Redflex agreement</a:t>
            </a:r>
          </a:p>
          <a:p>
            <a:pPr lvl="1"/>
            <a:r>
              <a:rPr lang="en-US" sz="2600" dirty="0" smtClean="0"/>
              <a:t>5 additional years </a:t>
            </a:r>
          </a:p>
          <a:p>
            <a:pPr lvl="1"/>
            <a:r>
              <a:rPr lang="en-US" sz="2600" dirty="0" smtClean="0"/>
              <a:t>Terminate at any time at City Council’s discretion</a:t>
            </a:r>
          </a:p>
          <a:p>
            <a:pPr lvl="3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5250"/>
            <a:ext cx="1600200" cy="366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9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Current Program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30 Cameras at 20 intersections</a:t>
            </a:r>
          </a:p>
          <a:p>
            <a:pPr lvl="1"/>
            <a:r>
              <a:rPr lang="en-US" sz="2600" dirty="0" smtClean="0"/>
              <a:t>5 cameras at 3 Caltrans Intersections</a:t>
            </a:r>
          </a:p>
          <a:p>
            <a:pPr lvl="1"/>
            <a:r>
              <a:rPr lang="en-US" sz="2600" dirty="0" smtClean="0"/>
              <a:t>1 camera at joint controlled intersection</a:t>
            </a:r>
          </a:p>
          <a:p>
            <a:pPr lvl="2"/>
            <a:r>
              <a:rPr lang="en-US" sz="2400" dirty="0" smtClean="0"/>
              <a:t>Moreno Valley/Riverside</a:t>
            </a:r>
          </a:p>
          <a:p>
            <a:r>
              <a:rPr lang="en-US" dirty="0" smtClean="0"/>
              <a:t>Improving Traffic Safety</a:t>
            </a:r>
          </a:p>
          <a:p>
            <a:pPr lvl="1"/>
            <a:r>
              <a:rPr lang="en-US" sz="2600" dirty="0" smtClean="0"/>
              <a:t>Reducing red light running</a:t>
            </a:r>
          </a:p>
          <a:p>
            <a:pPr lvl="1"/>
            <a:r>
              <a:rPr lang="en-US" sz="2600" dirty="0" smtClean="0"/>
              <a:t>Reducing traffic collisions</a:t>
            </a:r>
          </a:p>
          <a:p>
            <a:pPr lvl="1"/>
            <a:r>
              <a:rPr lang="en-US" sz="2600" dirty="0" smtClean="0"/>
              <a:t>Changing Driver’s Behavior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659446"/>
              </p:ext>
            </p:extLst>
          </p:nvPr>
        </p:nvGraphicFramePr>
        <p:xfrm>
          <a:off x="6400800" y="3105228"/>
          <a:ext cx="2590800" cy="194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4" imgW="13896594" imgH="10420160" progId="AcroExch.Document.7">
                  <p:embed/>
                </p:oleObj>
              </mc:Choice>
              <mc:Fallback>
                <p:oleObj name="Acrobat Document" r:id="rId4" imgW="13896594" imgH="104201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3105228"/>
                        <a:ext cx="2590800" cy="1942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7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Program Results - Collisions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458200" cy="3581400"/>
          </a:xfrm>
        </p:spPr>
        <p:txBody>
          <a:bodyPr/>
          <a:lstStyle/>
          <a:p>
            <a:r>
              <a:rPr lang="en-US" dirty="0" smtClean="0"/>
              <a:t>2006 to 2011 – decrease in collisions at photo enforced intersections</a:t>
            </a:r>
          </a:p>
          <a:p>
            <a:pPr lvl="1"/>
            <a:r>
              <a:rPr lang="en-US" sz="2600" dirty="0" smtClean="0"/>
              <a:t>45% decrease in all collisions </a:t>
            </a:r>
          </a:p>
          <a:p>
            <a:pPr lvl="1"/>
            <a:r>
              <a:rPr lang="en-US" sz="2600" dirty="0" smtClean="0"/>
              <a:t>46% decrease in broadside collisions</a:t>
            </a:r>
          </a:p>
          <a:p>
            <a:pPr lvl="1"/>
            <a:r>
              <a:rPr lang="en-US" sz="2600" dirty="0" smtClean="0"/>
              <a:t>36% decrease in rear-end collisions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6002085" cy="2528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Program Results – Possible Spillover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3886200"/>
          </a:xfrm>
        </p:spPr>
        <p:txBody>
          <a:bodyPr/>
          <a:lstStyle/>
          <a:p>
            <a:r>
              <a:rPr lang="en-US" dirty="0" smtClean="0"/>
              <a:t>2006 to 2011 – decrease in collisions at all intersections</a:t>
            </a:r>
          </a:p>
          <a:p>
            <a:pPr lvl="1"/>
            <a:r>
              <a:rPr lang="en-US" sz="2600" dirty="0" smtClean="0"/>
              <a:t>44% decrease in all collisions</a:t>
            </a:r>
          </a:p>
          <a:p>
            <a:pPr lvl="1"/>
            <a:r>
              <a:rPr lang="en-US" sz="2600" dirty="0" smtClean="0"/>
              <a:t>43% decrease in broadside collisions</a:t>
            </a:r>
          </a:p>
          <a:p>
            <a:pPr lvl="1"/>
            <a:r>
              <a:rPr lang="en-US" sz="2600" dirty="0" smtClean="0"/>
              <a:t>45% decrease in rear-end collisions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778091"/>
              </p:ext>
            </p:extLst>
          </p:nvPr>
        </p:nvGraphicFramePr>
        <p:xfrm>
          <a:off x="685800" y="19050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47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1" y="3733800"/>
            <a:ext cx="6843713" cy="24257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Program Results – Red Light Running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374" y="1246692"/>
            <a:ext cx="7772400" cy="3886200"/>
          </a:xfrm>
        </p:spPr>
        <p:txBody>
          <a:bodyPr/>
          <a:lstStyle/>
          <a:p>
            <a:r>
              <a:rPr lang="en-US" dirty="0" smtClean="0"/>
              <a:t>Reduction in red light runners</a:t>
            </a:r>
          </a:p>
          <a:p>
            <a:pPr lvl="1"/>
            <a:r>
              <a:rPr lang="en-US" sz="2600" dirty="0" smtClean="0"/>
              <a:t>March 2007 – 4,076 citations issued</a:t>
            </a:r>
          </a:p>
          <a:p>
            <a:pPr lvl="2"/>
            <a:r>
              <a:rPr lang="en-US" sz="2400" dirty="0" smtClean="0"/>
              <a:t>194 per camera (21 cameras)</a:t>
            </a:r>
          </a:p>
          <a:p>
            <a:pPr lvl="1"/>
            <a:r>
              <a:rPr lang="en-US" sz="2600" dirty="0" smtClean="0"/>
              <a:t>March 2011 – 2,405 citations issued</a:t>
            </a:r>
          </a:p>
          <a:p>
            <a:pPr lvl="2"/>
            <a:r>
              <a:rPr lang="en-US" sz="2400" dirty="0" smtClean="0"/>
              <a:t>80 per camera (30 cameras)</a:t>
            </a:r>
            <a:endParaRPr lang="en-US" sz="2400" dirty="0"/>
          </a:p>
        </p:txBody>
      </p:sp>
      <p:sp>
        <p:nvSpPr>
          <p:cNvPr id="4" name="AutoShape 5"/>
          <p:cNvSpPr>
            <a:spLocks noChangeAspect="1" noChangeArrowheads="1"/>
          </p:cNvSpPr>
          <p:nvPr/>
        </p:nvSpPr>
        <p:spPr bwMode="auto">
          <a:xfrm>
            <a:off x="3827417" y="4035264"/>
            <a:ext cx="1554480" cy="15544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>
              <a:alpha val="75000"/>
            </a:srgbClr>
          </a:solidFill>
          <a:ln w="9525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80657" y="5128079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34986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59% reduction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Program Changes - Caltrans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371600"/>
            <a:ext cx="8153400" cy="4038600"/>
          </a:xfrm>
        </p:spPr>
        <p:txBody>
          <a:bodyPr/>
          <a:lstStyle/>
          <a:p>
            <a:r>
              <a:rPr lang="en-US" dirty="0" smtClean="0"/>
              <a:t>5 cameras at 3 intersections</a:t>
            </a:r>
          </a:p>
          <a:p>
            <a:pPr lvl="1"/>
            <a:r>
              <a:rPr lang="en-US" sz="2500" dirty="0" smtClean="0"/>
              <a:t>In 2011 issued 14,499 (53% of citations issued)</a:t>
            </a:r>
          </a:p>
          <a:p>
            <a:pPr lvl="1"/>
            <a:r>
              <a:rPr lang="en-US" sz="2500" dirty="0" smtClean="0"/>
              <a:t>2009 to 2011</a:t>
            </a:r>
          </a:p>
          <a:p>
            <a:pPr lvl="2"/>
            <a:r>
              <a:rPr lang="en-US" sz="2400" dirty="0" smtClean="0"/>
              <a:t>33% reduction in collisions</a:t>
            </a:r>
          </a:p>
          <a:p>
            <a:pPr lvl="2"/>
            <a:r>
              <a:rPr lang="en-US" sz="2400" dirty="0" smtClean="0"/>
              <a:t>39% reduction in citations</a:t>
            </a:r>
          </a:p>
          <a:p>
            <a:r>
              <a:rPr lang="en-US" dirty="0" smtClean="0"/>
              <a:t>Caltrans will not renew encroachment permit</a:t>
            </a:r>
          </a:p>
          <a:p>
            <a:r>
              <a:rPr lang="en-US" dirty="0" smtClean="0"/>
              <a:t>3 year construction of </a:t>
            </a: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O</a:t>
            </a:r>
            <a:r>
              <a:rPr lang="en-US" dirty="0" smtClean="0"/>
              <a:t>ccupancy </a:t>
            </a:r>
            <a:r>
              <a:rPr lang="en-US" dirty="0"/>
              <a:t>V</a:t>
            </a:r>
            <a:r>
              <a:rPr lang="en-US" dirty="0" smtClean="0"/>
              <a:t>ehicle lane (HOV)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Program Changes – Moreno Valley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8153400" cy="4267200"/>
          </a:xfrm>
        </p:spPr>
        <p:txBody>
          <a:bodyPr/>
          <a:lstStyle/>
          <a:p>
            <a:r>
              <a:rPr lang="en-US" dirty="0" smtClean="0"/>
              <a:t>1 camera, Day St. &amp; Canyon Springs Pkwy</a:t>
            </a:r>
          </a:p>
          <a:p>
            <a:pPr lvl="1"/>
            <a:r>
              <a:rPr lang="en-US" sz="2500" dirty="0" smtClean="0"/>
              <a:t>In 2011 issued 3,046 (11% of citations issued)</a:t>
            </a:r>
          </a:p>
          <a:p>
            <a:pPr lvl="2"/>
            <a:r>
              <a:rPr lang="en-US" sz="2300" dirty="0" smtClean="0"/>
              <a:t>63% left turn violations</a:t>
            </a:r>
          </a:p>
          <a:p>
            <a:pPr lvl="2"/>
            <a:r>
              <a:rPr lang="en-US" sz="2300" dirty="0" smtClean="0"/>
              <a:t>48% of incidents - light red for 1+ seconds</a:t>
            </a:r>
          </a:p>
          <a:p>
            <a:r>
              <a:rPr lang="en-US" dirty="0" smtClean="0"/>
              <a:t>2010 - Moreno Valley disbanded red light program</a:t>
            </a:r>
          </a:p>
          <a:p>
            <a:r>
              <a:rPr lang="en-US" dirty="0" smtClean="0"/>
              <a:t>Moreno Valley requesting removal of camera from their right-of-way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6286500" cy="3352800"/>
          </a:xfrm>
        </p:spPr>
        <p:txBody>
          <a:bodyPr/>
          <a:lstStyle/>
          <a:p>
            <a:r>
              <a:rPr lang="en-US" dirty="0" smtClean="0"/>
              <a:t>Relocation of cameras	</a:t>
            </a:r>
          </a:p>
          <a:p>
            <a:pPr lvl="1"/>
            <a:r>
              <a:rPr lang="en-US" sz="2600" dirty="0" smtClean="0"/>
              <a:t>Surveys provide few viable locations</a:t>
            </a:r>
          </a:p>
          <a:p>
            <a:pPr lvl="2"/>
            <a:r>
              <a:rPr lang="en-US" sz="2400" dirty="0" smtClean="0"/>
              <a:t>No locations with similar violation rates</a:t>
            </a:r>
          </a:p>
          <a:p>
            <a:pPr lvl="1"/>
            <a:r>
              <a:rPr lang="en-US" sz="2600" dirty="0" smtClean="0"/>
              <a:t>Fiscal Impact to General Fund to relocate</a:t>
            </a:r>
          </a:p>
          <a:p>
            <a:pPr lvl="2"/>
            <a:r>
              <a:rPr lang="en-US" sz="2500" dirty="0" smtClean="0"/>
              <a:t>Estimated revenue $1,519,000</a:t>
            </a:r>
          </a:p>
          <a:p>
            <a:pPr lvl="2"/>
            <a:r>
              <a:rPr lang="en-US" sz="2500" dirty="0" smtClean="0"/>
              <a:t>Estimated expenditures $</a:t>
            </a:r>
            <a:r>
              <a:rPr lang="en-US" sz="2500" dirty="0" smtClean="0"/>
              <a:t>2,130,000</a:t>
            </a:r>
            <a:endParaRPr lang="en-US" sz="2500" dirty="0" smtClean="0"/>
          </a:p>
          <a:p>
            <a:pPr lvl="2"/>
            <a:r>
              <a:rPr lang="en-US" sz="2400" dirty="0" smtClean="0"/>
              <a:t>Necessary subsidy of $611,000</a:t>
            </a:r>
            <a:endParaRPr lang="en-US" sz="2500" dirty="0" smtClean="0"/>
          </a:p>
          <a:p>
            <a:pPr lvl="1"/>
            <a:endParaRPr lang="en-US" sz="2500" dirty="0" smtClean="0"/>
          </a:p>
          <a:p>
            <a:pPr lvl="1"/>
            <a:endParaRPr lang="en-US" sz="25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speed-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343150" cy="321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 Master">
  <a:themeElements>
    <a:clrScheme name="PW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W 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34986">
            <a:alpha val="7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34986">
            <a:alpha val="7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PW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814</Words>
  <Application>Microsoft Office PowerPoint</Application>
  <PresentationFormat>On-screen Show (4:3)</PresentationFormat>
  <Paragraphs>156</Paragraphs>
  <Slides>13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PW Master</vt:lpstr>
      <vt:lpstr>Acrobat Document</vt:lpstr>
      <vt:lpstr>PowerPoint Presentation</vt:lpstr>
      <vt:lpstr>Background</vt:lpstr>
      <vt:lpstr>Current Program</vt:lpstr>
      <vt:lpstr>Program Results - Collisions</vt:lpstr>
      <vt:lpstr>Program Results – Possible Spillover</vt:lpstr>
      <vt:lpstr>Program Results – Red Light Running</vt:lpstr>
      <vt:lpstr>Program Changes - Caltrans</vt:lpstr>
      <vt:lpstr>Program Changes – Moreno Valley</vt:lpstr>
      <vt:lpstr>Options</vt:lpstr>
      <vt:lpstr>Options</vt:lpstr>
      <vt:lpstr>Fiscal Impact</vt:lpstr>
      <vt:lpstr>Alternative</vt:lpstr>
      <vt:lpstr>Recommendation</vt:lpstr>
    </vt:vector>
  </TitlesOfParts>
  <Company>City of Riverside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Approved City PowerPoint Template 1</dc:title>
  <dc:creator>Nancy Rentschler</dc:creator>
  <cp:lastModifiedBy>Becker, Brandi</cp:lastModifiedBy>
  <cp:revision>221</cp:revision>
  <cp:lastPrinted>2012-06-15T22:05:52Z</cp:lastPrinted>
  <dcterms:created xsi:type="dcterms:W3CDTF">2007-09-13T22:40:16Z</dcterms:created>
  <dcterms:modified xsi:type="dcterms:W3CDTF">2012-06-18T16:21:17Z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artments">
    <vt:lpwstr>40</vt:lpwstr>
  </property>
  <property fmtid="{D5CDD505-2E9C-101B-9397-08002B2CF9AE}" pid="3" name="ContentType">
    <vt:lpwstr>Document</vt:lpwstr>
  </property>
</Properties>
</file>